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0" r:id="rId3"/>
    <p:sldId id="263" r:id="rId4"/>
    <p:sldId id="265" r:id="rId5"/>
    <p:sldId id="264" r:id="rId6"/>
    <p:sldId id="281" r:id="rId7"/>
    <p:sldId id="257" r:id="rId8"/>
    <p:sldId id="261" r:id="rId9"/>
    <p:sldId id="266" r:id="rId10"/>
    <p:sldId id="290" r:id="rId11"/>
    <p:sldId id="267" r:id="rId12"/>
    <p:sldId id="282" r:id="rId13"/>
    <p:sldId id="283" r:id="rId14"/>
    <p:sldId id="272" r:id="rId15"/>
    <p:sldId id="269" r:id="rId16"/>
    <p:sldId id="274" r:id="rId17"/>
    <p:sldId id="284" r:id="rId18"/>
    <p:sldId id="285" r:id="rId19"/>
    <p:sldId id="289" r:id="rId20"/>
    <p:sldId id="287" r:id="rId21"/>
    <p:sldId id="288" r:id="rId22"/>
    <p:sldId id="259" r:id="rId23"/>
    <p:sldId id="262" r:id="rId24"/>
    <p:sldId id="291" r:id="rId25"/>
    <p:sldId id="270" r:id="rId26"/>
    <p:sldId id="271" r:id="rId27"/>
    <p:sldId id="277" r:id="rId28"/>
    <p:sldId id="278" r:id="rId29"/>
    <p:sldId id="280" r:id="rId3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2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639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49688" y="0"/>
            <a:ext cx="294639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E05483-601A-4531-9573-58D61042B048}" type="datetime1"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05/04/2019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428158"/>
            <a:ext cx="294639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49688" y="9428158"/>
            <a:ext cx="294639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D25A5E-A692-428E-9302-74E1D02A91DF}" type="slidenum">
              <a:t>‹#›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137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50446" y="0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632926B-3211-40DB-876C-1208FD8D30AC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2" y="744541"/>
            <a:ext cx="4962521" cy="372268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79764" y="4715149"/>
            <a:ext cx="5438137" cy="44669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428579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50446" y="9428579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C9D4D1B-0E28-44E3-B3D0-09896DA1C33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07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Healthy habits 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50446" y="9428579"/>
            <a:ext cx="2945657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20A0C36-00BB-416B-982B-2972CB64F508}" type="slidenum">
              <a:t>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 noGrp="1"/>
          </p:cNvSpPr>
          <p:nvPr>
            <p:ph type="ctrTitle"/>
          </p:nvPr>
        </p:nvSpPr>
        <p:spPr>
          <a:xfrm>
            <a:off x="533396" y="1371600"/>
            <a:ext cx="7851651" cy="1828800"/>
          </a:xfrm>
        </p:spPr>
        <p:txBody>
          <a:bodyPr tIns="0" rIns="18288"/>
          <a:lstStyle>
            <a:lvl1pPr algn="r">
              <a:defRPr sz="5600" b="1">
                <a:solidFill>
                  <a:srgbClr val="4DE1EA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16"/>
          <p:cNvSpPr txBox="1">
            <a:spLocks noGrp="1"/>
          </p:cNvSpPr>
          <p:nvPr>
            <p:ph type="subTitle" idx="1"/>
          </p:nvPr>
        </p:nvSpPr>
        <p:spPr>
          <a:xfrm>
            <a:off x="533396" y="3228536"/>
            <a:ext cx="7854695" cy="1752603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fld id="{8D3324AD-1346-4D52-9BE9-EC391244C74D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5" name="Footer Placeholder 1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fld id="{BA7AAD03-DA28-4564-B825-A94E725A467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78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285FBC-0DD3-4366-8ABC-EE5E560A7E5C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71CDE1-E157-400F-BCF6-E407EAEFD67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00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5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914400"/>
            <a:ext cx="6019796" cy="52117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E8444B-2162-4CD8-8357-4D9DD2802739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23CDF1-D165-481D-8BFD-6DD6D151BB8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15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7129ED-F56B-43CF-959D-3CB86D8DD4D0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0C1854-FC5D-4104-98F9-0C1A08B8105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3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0352" y="1316735"/>
            <a:ext cx="7772400" cy="1362455"/>
          </a:xfrm>
        </p:spPr>
        <p:txBody>
          <a:bodyPr tIns="0"/>
          <a:lstStyle>
            <a:lvl1pPr>
              <a:defRPr sz="5600" b="1">
                <a:solidFill>
                  <a:srgbClr val="4CE4AD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30352" y="2704667"/>
            <a:ext cx="7772400" cy="1509710"/>
          </a:xfrm>
        </p:spPr>
        <p:txBody>
          <a:bodyPr lIns="45720" rIns="45720"/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fld id="{CFE5184A-3355-48DC-946B-00B2CF9F2A53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fld id="{82BEA3E0-6540-4C4B-B23C-2D6AC56B40D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7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920084"/>
            <a:ext cx="4038603" cy="44348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920084"/>
            <a:ext cx="4038603" cy="44348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665EFE-8CBB-4405-9D7F-8FC13C09248A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8C9FF6-E62F-4026-8C89-ED2848C1A22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9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855244"/>
            <a:ext cx="4040184" cy="659355"/>
          </a:xfrm>
        </p:spPr>
        <p:txBody>
          <a:bodyPr lIns="45720" tIns="0" rIns="45720" bIns="0" anchor="ctr"/>
          <a:lstStyle>
            <a:lvl1pPr marL="0" indent="0"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3"/>
          </p:nvPr>
        </p:nvSpPr>
        <p:spPr>
          <a:xfrm>
            <a:off x="4645023" y="1859752"/>
            <a:ext cx="4041776" cy="654847"/>
          </a:xfrm>
        </p:spPr>
        <p:txBody>
          <a:bodyPr lIns="45720" tIns="0" rIns="45720" bIns="0" anchor="ctr"/>
          <a:lstStyle>
            <a:lvl1pPr marL="0" indent="0"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2"/>
          </p:nvPr>
        </p:nvSpPr>
        <p:spPr>
          <a:xfrm>
            <a:off x="457200" y="2514600"/>
            <a:ext cx="4040184" cy="3845719"/>
          </a:xfrm>
        </p:spPr>
        <p:txBody>
          <a:bodyPr tIns="0"/>
          <a:lstStyle>
            <a:lvl1pPr>
              <a:spcBef>
                <a:spcPts val="500"/>
              </a:spcBef>
              <a:defRPr sz="22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514600"/>
            <a:ext cx="4041776" cy="3845719"/>
          </a:xfrm>
        </p:spPr>
        <p:txBody>
          <a:bodyPr tIns="0"/>
          <a:lstStyle>
            <a:lvl1pPr>
              <a:spcBef>
                <a:spcPts val="500"/>
              </a:spcBef>
              <a:defRPr sz="22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830559-61E1-4F4A-B4DE-40B39F24265C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771513-D81E-4A2B-BE40-BCB7ECC69BA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16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796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22E431-DC8A-4323-BBE6-92D84474CA47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23E5C-E307-4BBA-B58D-3AEB0888687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E40811-06C8-489D-86AD-42A5292C7BE7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21AE3C-03AE-4A7F-827F-C44D8433ABE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74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514350"/>
            <a:ext cx="2743200" cy="1162046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2"/>
          </p:nvPr>
        </p:nvSpPr>
        <p:spPr>
          <a:xfrm>
            <a:off x="685800" y="1676396"/>
            <a:ext cx="2743200" cy="4572000"/>
          </a:xfrm>
        </p:spPr>
        <p:txBody>
          <a:bodyPr lIns="18288" rIns="18288"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575047" y="1676396"/>
            <a:ext cx="5111752" cy="4572000"/>
          </a:xfrm>
        </p:spPr>
        <p:txBody>
          <a:bodyPr tIns="0"/>
          <a:lstStyle>
            <a:lvl1pPr>
              <a:spcBef>
                <a:spcPts val="700"/>
              </a:spcBef>
              <a:defRPr sz="2800"/>
            </a:lvl1pPr>
            <a:lvl2pPr>
              <a:defRPr sz="2600"/>
            </a:lvl2pPr>
            <a:lvl3pPr>
              <a:spcBef>
                <a:spcPts val="600"/>
              </a:spcBef>
              <a:defRPr sz="2400"/>
            </a:lvl3pPr>
            <a:lvl4pPr>
              <a:defRPr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1B76CE-0F82-4C1D-A3B0-5B6C583E1B7A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40F750-B2F8-4B1F-AB59-C05C87BC8C1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33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and Round Single Corner Rectangle 8"/>
          <p:cNvSpPr/>
          <p:nvPr/>
        </p:nvSpPr>
        <p:spPr>
          <a:xfrm rot="420008" flipV="1">
            <a:off x="3165754" y="1108079"/>
            <a:ext cx="5257800" cy="4114800"/>
          </a:xfrm>
          <a:custGeom>
            <a:avLst/>
            <a:gdLst>
              <a:gd name="f0" fmla="val 10800000"/>
              <a:gd name="f1" fmla="val 5400000"/>
              <a:gd name="f2" fmla="val w"/>
              <a:gd name="f3" fmla="val h"/>
              <a:gd name="f4" fmla="val ss"/>
              <a:gd name="f5" fmla="val 0"/>
              <a:gd name="f6" fmla="val 3646"/>
              <a:gd name="f7" fmla="abs f2"/>
              <a:gd name="f8" fmla="abs f3"/>
              <a:gd name="f9" fmla="abs f4"/>
              <a:gd name="f10" fmla="?: f7 f2 1"/>
              <a:gd name="f11" fmla="?: f8 f3 1"/>
              <a:gd name="f12" fmla="?: f9 f4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5 f17 1"/>
              <a:gd name="f23" fmla="+- f21 0 f5"/>
              <a:gd name="f24" fmla="+- f20 0 f5"/>
              <a:gd name="f25" fmla="*/ f21 f17 1"/>
              <a:gd name="f26" fmla="*/ f20 f17 1"/>
              <a:gd name="f27" fmla="min f24 f23"/>
              <a:gd name="f28" fmla="*/ f27 f5 1"/>
              <a:gd name="f29" fmla="*/ f27 f6 1"/>
              <a:gd name="f30" fmla="*/ f28 1 100000"/>
              <a:gd name="f31" fmla="*/ f29 1 100000"/>
              <a:gd name="f32" fmla="+- f20 0 f31"/>
              <a:gd name="f33" fmla="*/ f30 29289 1"/>
              <a:gd name="f34" fmla="*/ f30 f17 1"/>
              <a:gd name="f35" fmla="*/ f31 f17 1"/>
              <a:gd name="f36" fmla="*/ f33 1 100000"/>
              <a:gd name="f37" fmla="+- f32 f20 0"/>
              <a:gd name="f38" fmla="*/ f32 f17 1"/>
              <a:gd name="f39" fmla="*/ f37 1 2"/>
              <a:gd name="f40" fmla="*/ f36 f17 1"/>
              <a:gd name="f41" fmla="*/ f3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1" b="f25"/>
            <a:pathLst>
              <a:path>
                <a:moveTo>
                  <a:pt x="f34" y="f22"/>
                </a:moveTo>
                <a:lnTo>
                  <a:pt x="f38" y="f22"/>
                </a:lnTo>
                <a:lnTo>
                  <a:pt x="f26" y="f35"/>
                </a:lnTo>
                <a:lnTo>
                  <a:pt x="f26" y="f25"/>
                </a:lnTo>
                <a:lnTo>
                  <a:pt x="f22" y="f25"/>
                </a:lnTo>
                <a:lnTo>
                  <a:pt x="f22" y="f34"/>
                </a:lnTo>
                <a:arcTo wR="f34" hR="f34" stAng="f0" swAng="f1"/>
                <a:close/>
              </a:path>
            </a:pathLst>
          </a:custGeom>
          <a:solidFill>
            <a:srgbClr val="FFFFFF"/>
          </a:solidFill>
          <a:ln w="3172">
            <a:solidFill>
              <a:srgbClr val="C0C0C0"/>
            </a:solidFill>
            <a:prstDash val="solid"/>
          </a:ln>
          <a:effectLst>
            <a:outerShdw dist="38499" dir="7499967" algn="tl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sp>
        <p:nvSpPr>
          <p:cNvPr id="3" name="Right Triangle 11"/>
          <p:cNvSpPr/>
          <p:nvPr/>
        </p:nvSpPr>
        <p:spPr>
          <a:xfrm rot="420008" flipV="1">
            <a:off x="8004136" y="5359764"/>
            <a:ext cx="155448" cy="1554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*/ f7 f0 1"/>
              <a:gd name="f14" fmla="*/ f8 f0 1"/>
              <a:gd name="f15" fmla="*/ f9 f0 1"/>
              <a:gd name="f16" fmla="?: f10 f3 1"/>
              <a:gd name="f17" fmla="?: f11 f4 1"/>
              <a:gd name="f18" fmla="?: f12 f5 1"/>
              <a:gd name="f19" fmla="*/ f13 1 f2"/>
              <a:gd name="f20" fmla="*/ f14 1 f2"/>
              <a:gd name="f21" fmla="*/ f15 1 f2"/>
              <a:gd name="f22" fmla="*/ f16 1 21600"/>
              <a:gd name="f23" fmla="*/ f17 1 21600"/>
              <a:gd name="f24" fmla="*/ 21600 f16 1"/>
              <a:gd name="f25" fmla="*/ 21600 f17 1"/>
              <a:gd name="f26" fmla="+- f19 0 f1"/>
              <a:gd name="f27" fmla="+- f20 0 f1"/>
              <a:gd name="f28" fmla="+- f21 0 f1"/>
              <a:gd name="f29" fmla="min f23 f22"/>
              <a:gd name="f30" fmla="*/ f24 1 f18"/>
              <a:gd name="f31" fmla="*/ f25 1 f18"/>
              <a:gd name="f32" fmla="val f30"/>
              <a:gd name="f33" fmla="val f31"/>
              <a:gd name="f34" fmla="*/ f6 f29 1"/>
              <a:gd name="f35" fmla="+- f33 0 f6"/>
              <a:gd name="f36" fmla="+- f32 0 f6"/>
              <a:gd name="f37" fmla="*/ f33 f29 1"/>
              <a:gd name="f38" fmla="*/ f32 f29 1"/>
              <a:gd name="f39" fmla="*/ f35 1 2"/>
              <a:gd name="f40" fmla="*/ f36 1 2"/>
              <a:gd name="f41" fmla="*/ f36 1 12"/>
              <a:gd name="f42" fmla="*/ f35 7 1"/>
              <a:gd name="f43" fmla="*/ f36 7 1"/>
              <a:gd name="f44" fmla="*/ f35 11 1"/>
              <a:gd name="f45" fmla="+- f6 f39 0"/>
              <a:gd name="f46" fmla="+- f6 f40 0"/>
              <a:gd name="f47" fmla="*/ f42 1 12"/>
              <a:gd name="f48" fmla="*/ f43 1 12"/>
              <a:gd name="f49" fmla="*/ f44 1 12"/>
              <a:gd name="f50" fmla="*/ f41 f29 1"/>
              <a:gd name="f51" fmla="*/ f47 f29 1"/>
              <a:gd name="f52" fmla="*/ f48 f29 1"/>
              <a:gd name="f53" fmla="*/ f49 f29 1"/>
              <a:gd name="f54" fmla="*/ f46 f29 1"/>
              <a:gd name="f55" fmla="*/ f45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4"/>
              </a:cxn>
              <a:cxn ang="f27">
                <a:pos x="f34" y="f37"/>
              </a:cxn>
              <a:cxn ang="f27">
                <a:pos x="f38" y="f37"/>
              </a:cxn>
              <a:cxn ang="f28">
                <a:pos x="f54" y="f55"/>
              </a:cxn>
            </a:cxnLst>
            <a:rect l="f50" t="f51" r="f52" b="f53"/>
            <a:pathLst>
              <a:path>
                <a:moveTo>
                  <a:pt x="f34" y="f37"/>
                </a:moveTo>
                <a:lnTo>
                  <a:pt x="f34" y="f34"/>
                </a:lnTo>
                <a:lnTo>
                  <a:pt x="f38" y="f37"/>
                </a:lnTo>
                <a:close/>
              </a:path>
            </a:pathLst>
          </a:custGeom>
          <a:solidFill>
            <a:srgbClr val="FFFFFF"/>
          </a:solidFill>
          <a:ln w="12701">
            <a:solidFill>
              <a:srgbClr val="FFFFFF"/>
            </a:solidFill>
            <a:prstDash val="solid"/>
            <a:bevel/>
          </a:ln>
          <a:effectLst>
            <a:outerShdw dist="6348" dir="12898457" algn="tl">
              <a:srgbClr val="000000">
                <a:alpha val="47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09603" y="1176997"/>
            <a:ext cx="2212847" cy="1582625"/>
          </a:xfrm>
        </p:spPr>
        <p:txBody>
          <a:bodyPr lIns="45720" rIns="45720" bIns="45720"/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3" y="2828787"/>
            <a:ext cx="2209803" cy="2179316"/>
          </a:xfrm>
        </p:spPr>
        <p:txBody>
          <a:bodyPr lIns="64008" rIns="45720"/>
          <a:lstStyle>
            <a:lvl1pPr marL="0" indent="0">
              <a:spcBef>
                <a:spcPts val="250"/>
              </a:spcBef>
              <a:buNone/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BE46B6-CB6D-47F4-8542-379925904B4A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8077196" y="6356351"/>
            <a:ext cx="609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AF12667-EB1B-4EBE-BF58-5BB0CD6DD027}" type="slidenum">
              <a:t>‹#›</a:t>
            </a:fld>
            <a:endParaRPr lang="en-GB"/>
          </a:p>
        </p:txBody>
      </p:sp>
      <p:sp>
        <p:nvSpPr>
          <p:cNvPr id="9" name="Picture Placeholder 2"/>
          <p:cNvSpPr txBox="1">
            <a:spLocks noGrp="1"/>
          </p:cNvSpPr>
          <p:nvPr>
            <p:ph type="pic" idx="1"/>
          </p:nvPr>
        </p:nvSpPr>
        <p:spPr>
          <a:xfrm rot="419990">
            <a:off x="3485794" y="1199520"/>
            <a:ext cx="4617719" cy="3931919"/>
          </a:xfrm>
          <a:solidFill>
            <a:srgbClr val="DBF5F9"/>
          </a:solidFill>
          <a:ln w="2999">
            <a:solidFill>
              <a:srgbClr val="C0C0C0"/>
            </a:solidFill>
            <a:prstDash val="solid"/>
            <a:round/>
          </a:ln>
        </p:spPr>
        <p:txBody>
          <a:bodyPr/>
          <a:lstStyle>
            <a:lvl1pPr marL="0" indent="0">
              <a:spcBef>
                <a:spcPts val="800"/>
              </a:spcBef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/>
        </p:nvSpPr>
        <p:spPr>
          <a:xfrm flipV="1">
            <a:off x="-9528" y="5816598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4381503" y="621982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9299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sx="108310" sy="10831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4" name="Title Placeholder 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0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9"/>
          <p:cNvSpPr txBox="1">
            <a:spLocks noGrp="1"/>
          </p:cNvSpPr>
          <p:nvPr>
            <p:ph type="body" idx="1"/>
          </p:nvPr>
        </p:nvSpPr>
        <p:spPr>
          <a:xfrm>
            <a:off x="457200" y="1935483"/>
            <a:ext cx="8229600" cy="43891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45C75"/>
                </a:solidFill>
                <a:uFillTx/>
                <a:latin typeface="Constantia"/>
              </a:defRPr>
            </a:lvl1pPr>
          </a:lstStyle>
          <a:p>
            <a:pPr lvl="0"/>
            <a:fld id="{883D9FB0-E265-4CF2-997C-700E2317AE79}" type="datetime1">
              <a:rPr lang="en-GB"/>
              <a:pPr lvl="0"/>
              <a:t>05/04/2019</a:t>
            </a:fld>
            <a:endParaRPr lang="en-GB"/>
          </a:p>
        </p:txBody>
      </p:sp>
      <p:sp>
        <p:nvSpPr>
          <p:cNvPr id="7" name="Footer Placeholder 21"/>
          <p:cNvSpPr txBox="1">
            <a:spLocks noGrp="1"/>
          </p:cNvSpPr>
          <p:nvPr>
            <p:ph type="ftr" sz="quarter" idx="3"/>
          </p:nvPr>
        </p:nvSpPr>
        <p:spPr>
          <a:xfrm>
            <a:off x="2667003" y="6356351"/>
            <a:ext cx="33528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45C75"/>
                </a:solidFill>
                <a:uFillTx/>
                <a:latin typeface="Constantia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Slide Number Placeholder 17"/>
          <p:cNvSpPr txBox="1">
            <a:spLocks noGrp="1"/>
          </p:cNvSpPr>
          <p:nvPr>
            <p:ph type="sldNum" sz="quarter" idx="4"/>
          </p:nvPr>
        </p:nvSpPr>
        <p:spPr>
          <a:xfrm>
            <a:off x="7924803" y="6356351"/>
            <a:ext cx="7619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45C75"/>
                </a:solidFill>
                <a:uFillTx/>
                <a:latin typeface="Constantia"/>
              </a:defRPr>
            </a:lvl1pPr>
          </a:lstStyle>
          <a:p>
            <a:pPr lvl="0"/>
            <a:fld id="{7D7E3E0E-B12D-4AC4-A4F3-21F33623C0C0}" type="slidenum">
              <a:t>‹#›</a:t>
            </a:fld>
            <a:endParaRPr lang="en-GB"/>
          </a:p>
        </p:txBody>
      </p:sp>
      <p:grpSp>
        <p:nvGrpSpPr>
          <p:cNvPr id="9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5000" b="0" i="0" u="none" strike="noStrike" kern="1200" cap="none" spc="0" baseline="0">
          <a:solidFill>
            <a:srgbClr val="04617B"/>
          </a:solidFill>
          <a:uFillTx/>
          <a:latin typeface="Calibri"/>
        </a:defRPr>
      </a:lvl1pPr>
    </p:titleStyle>
    <p:bodyStyle>
      <a:lvl1pPr marL="274320" marR="0" lvl="0" indent="-27432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0BD0D9"/>
        </a:buClr>
        <a:buSzPct val="95000"/>
        <a:buFont typeface="Wingdings 2"/>
        <a:buChar char=""/>
        <a:tabLst/>
        <a:defRPr lang="en-US" sz="2600" b="0" i="0" u="none" strike="noStrike" kern="1200" cap="none" spc="0" baseline="0">
          <a:solidFill>
            <a:srgbClr val="000000"/>
          </a:solidFill>
          <a:uFillTx/>
          <a:latin typeface="Constantia"/>
        </a:defRPr>
      </a:lvl1pPr>
      <a:lvl2pPr marL="640080" marR="0" lvl="1" indent="-246888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0F6FC6"/>
        </a:buClr>
        <a:buSzPct val="85000"/>
        <a:buFont typeface="Wingdings 2"/>
        <a:buChar char="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onstantia"/>
        </a:defRPr>
      </a:lvl2pPr>
      <a:lvl3pPr marL="914400" marR="0" lvl="2" indent="-246888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009DD9"/>
        </a:buClr>
        <a:buSzPct val="70000"/>
        <a:buFont typeface="Wingdings 2"/>
        <a:buChar char=""/>
        <a:tabLst/>
        <a:defRPr lang="en-US" sz="2100" b="0" i="0" u="none" strike="noStrike" kern="1200" cap="none" spc="0" baseline="0">
          <a:solidFill>
            <a:srgbClr val="000000"/>
          </a:solidFill>
          <a:uFillTx/>
          <a:latin typeface="Constantia"/>
        </a:defRPr>
      </a:lvl3pPr>
      <a:lvl4pPr marL="1188720" marR="0" lvl="3" indent="-210312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0BD0D9"/>
        </a:buClr>
        <a:buSzPct val="65000"/>
        <a:buFont typeface="Wingdings 2"/>
        <a:buChar char="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onstantia"/>
        </a:defRPr>
      </a:lvl4pPr>
      <a:lvl5pPr marL="1463040" marR="0" lvl="4" indent="-210312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10CF9B"/>
        </a:buClr>
        <a:buSzPct val="65000"/>
        <a:buFont typeface="Wingdings 2"/>
        <a:buChar char="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onstanti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youtube.com/watch?v=CwT5PLBKEKk&amp;safe=activ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google.co.uk/url?sa=i&amp;rct=j&amp;q=&amp;esrc=s&amp;source=images&amp;cd=&amp;cad=rja&amp;uact=8&amp;ved=2ahUKEwiLgdONgr7gAhUFyRoKHd8iArgQjRx6BAgBEAU&amp;url=https%3A%2F%2Fwww.snappyjack.co.uk%2Fstay-smart-e-safety-sign&amp;psig=AOvVaw0cQ11Jz8dnTj4GnqWwZWQB&amp;ust=1550329587819336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s://www.google.co.uk/url?sa=i&amp;rct=j&amp;q=&amp;esrc=s&amp;source=images&amp;cd=&amp;cad=rja&amp;uact=8&amp;ved=2ahUKEwih_tmz4LbhAhVM6RoKHZgYCu0QjRx6BAgBEAU&amp;url=https%3A%2F%2Fwww.microsoft.com%2Fen-ca%2Fp%2Fminecraft%2F9nblggh537bl&amp;psig=AOvVaw05oeXqyMQ1bGiPrmZLBiny&amp;ust=1554478120422621" TargetMode="Externa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o.uk/url?sa=i&amp;rct=j&amp;q=&amp;esrc=s&amp;source=images&amp;cd=&amp;cad=rja&amp;uact=8&amp;ved=2ahUKEwjQm6XGgr7gAhWKyIUKHafqA5gQjRx6BAgBEAU&amp;url=http%3A%2F%2Ffeedsleepbond.com%2Fproduct%2Fsleep-group-discussion-in-your-home-get-your-antenatal-group-round-put-the-kettle-on-and-well-have-a-group-consultation%2F&amp;psig=AOvVaw2LbSJSRxnKslC-GlMIHFwe&amp;ust=1550329755171903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9scm3NCIH_E&amp;safe=activ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uk/url?sa=i&amp;rct=j&amp;q=&amp;esrc=s&amp;source=images&amp;cd=&amp;cad=rja&amp;uact=8&amp;ved=2ahUKEwjN0aTN873gAhVJURoKHZinAcAQjRx6BAgBEAU&amp;url=http%3A%2F%2Fwww.brighouse.calderdale.sch.uk%2FAbout-Us%2FE-Safety-2&amp;psig=AOvVaw2BZ-8hGNEw01_WujCnCTKq&amp;ust=1550325745072949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gGIDHrYKJ2s&amp;safe=active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www.google.com/url?sa=i&amp;rct=j&amp;q=&amp;esrc=s&amp;source=images&amp;cd=&amp;cad=rja&amp;uact=8&amp;ved=2ahUKEwiVzt22gL7gAhUhzoUKHULmCLQQjRx6BAgBEAU&amp;url=https%3A%2F%2Fwww.safewise.com%2Ffaq%2Fchild-baby-safety%2Fcarseat-to-seatbelt%2F&amp;psig=AOvVaw37kzassNss0_MoenZCM54h&amp;ust=1550329174073795" TargetMode="External"/><Relationship Id="rId7" Type="http://schemas.openxmlformats.org/officeDocument/2006/relationships/hyperlink" Target="http://www.google.co.uk/url?sa=i&amp;rct=j&amp;q=&amp;esrc=s&amp;source=images&amp;cd=&amp;cad=rja&amp;uact=8&amp;ved=2ahUKEwjjl8akgb7gAhUPzhoKHY7-BL8QjRx6BAgBEAU&amp;url=http%3A%2F%2Fwww.tac.vic.gov.au%2Froad-safety%2Fsafe-driving%2Fparents%2Fteaching-young-children&amp;psig=AOvVaw27oXLpfyAVpe-t9T9_dG9f&amp;ust=155032940712580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https://www.google.com/url?sa=i&amp;rct=j&amp;q=&amp;esrc=s&amp;source=images&amp;cd=&amp;cad=rja&amp;uact=8&amp;ved=2ahUKEwj2lpPLgL7gAhXqzoUKHeufATkQjRx6BAgBEAU&amp;url=https%3A%2F%2Fwww.swimming.org%2Fswimengland%2Fnew-partnership-capture-magic-learning-swim%2F&amp;psig=AOvVaw0raN4oMqmVfG_U6hpu_xrU&amp;ust=1550329226401541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3779910" y="1047216"/>
            <a:ext cx="7851651" cy="1121292"/>
          </a:xfrm>
        </p:spPr>
        <p:txBody>
          <a:bodyPr/>
          <a:lstStyle/>
          <a:p>
            <a:pPr lvl="0" algn="l"/>
            <a:r>
              <a:rPr lang="en-GB" sz="4400"/>
              <a:t>for parents and carers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691780" y="2132856"/>
            <a:ext cx="7854695" cy="1752603"/>
          </a:xfrm>
        </p:spPr>
        <p:txBody>
          <a:bodyPr anchorCtr="1"/>
          <a:lstStyle/>
          <a:p>
            <a:pPr lvl="0" algn="ctr">
              <a:spcBef>
                <a:spcPts val="1000"/>
              </a:spcBef>
            </a:pPr>
            <a:r>
              <a:rPr lang="en-GB" sz="4000">
                <a:solidFill>
                  <a:srgbClr val="FF0000"/>
                </a:solidFill>
                <a:latin typeface="Calibri"/>
              </a:rPr>
              <a:t>Do you know how to keep your child safe online?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8302" y="188640"/>
            <a:ext cx="8810628" cy="14192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/>
          <p:cNvSpPr txBox="1"/>
          <p:nvPr/>
        </p:nvSpPr>
        <p:spPr>
          <a:xfrm>
            <a:off x="761173" y="3284981"/>
            <a:ext cx="7854695" cy="1752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18288" bIns="45720" anchor="t" anchorCtr="1" compatLnSpc="1"/>
          <a:lstStyle/>
          <a:p>
            <a:pPr marL="0" marR="45720" lvl="0" indent="0" algn="ctr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Come along to our E-Safety information evening where we will give vital information and practical advice.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71645">
            <a:off x="7675611" y="4059479"/>
            <a:ext cx="1056954" cy="105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00188" y="4501801"/>
            <a:ext cx="1071567" cy="107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030141">
            <a:off x="416912" y="3920416"/>
            <a:ext cx="1066803" cy="106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59829" y="4453822"/>
            <a:ext cx="1167533" cy="116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321017">
            <a:off x="4681298" y="4335455"/>
            <a:ext cx="1076879" cy="107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09646">
            <a:off x="1764838" y="4608183"/>
            <a:ext cx="1075114" cy="107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1559" y="6021287"/>
            <a:ext cx="8004310" cy="647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595" y="2525719"/>
            <a:ext cx="7200799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2"/>
              </a:rPr>
              <a:t>https://www.youtube.com/watch?v=CwT5PLBKEKk&amp;safe=active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4" descr="See the source ima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2744" y="3574133"/>
            <a:ext cx="4478511" cy="251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95532" y="6206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9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What we are doing…at school</a:t>
            </a:r>
          </a:p>
        </p:txBody>
      </p:sp>
      <p:pic>
        <p:nvPicPr>
          <p:cNvPr id="3" name="Picture 4" descr="Image result for SMART E safety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9712" y="1412775"/>
            <a:ext cx="5366613" cy="4824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9585" y="1268757"/>
            <a:ext cx="8124828" cy="50987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251524" y="188640"/>
            <a:ext cx="8238881" cy="769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Digital footprint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057" y="692694"/>
            <a:ext cx="8143875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4044" y="260649"/>
            <a:ext cx="3915945" cy="220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987" y="2564901"/>
            <a:ext cx="2877653" cy="379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9702" y="1196748"/>
            <a:ext cx="4524378" cy="1009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Image result for minecraft">
            <a:hlinkClick r:id="rId5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11005" y="3029398"/>
            <a:ext cx="2388028" cy="358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683568" y="13407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9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What do you do as a family?</a:t>
            </a:r>
          </a:p>
        </p:txBody>
      </p:sp>
      <p:pic>
        <p:nvPicPr>
          <p:cNvPr id="3" name="Picture 2" descr="Image result for discussion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3559" y="2132856"/>
            <a:ext cx="5924553" cy="370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328" y="1484784"/>
            <a:ext cx="8939156" cy="491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6264" y="461964"/>
            <a:ext cx="7991471" cy="5934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970" y="0"/>
            <a:ext cx="9152970" cy="6851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8" y="2736506"/>
            <a:ext cx="6174431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2"/>
              </a:rPr>
              <a:t>https://www.youtube.com/watch?v=9scm3NCIH_E&amp;safe=active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33781" y="5229782"/>
            <a:ext cx="2610218" cy="1628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e safety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8027" y="116631"/>
            <a:ext cx="4239871" cy="3177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ctrTitle"/>
          </p:nvPr>
        </p:nvSpPr>
        <p:spPr>
          <a:xfrm>
            <a:off x="1043604" y="1556793"/>
            <a:ext cx="7851651" cy="1121292"/>
          </a:xfrm>
        </p:spPr>
        <p:txBody>
          <a:bodyPr/>
          <a:lstStyle/>
          <a:p>
            <a:pPr lvl="0" algn="l"/>
            <a:r>
              <a:rPr lang="en-GB"/>
              <a:t>Welcome</a:t>
            </a:r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539550" y="3294491"/>
            <a:ext cx="7854695" cy="3563508"/>
          </a:xfrm>
        </p:spPr>
        <p:txBody>
          <a:bodyPr/>
          <a:lstStyle/>
          <a:p>
            <a:pPr lvl="0" algn="l">
              <a:spcBef>
                <a:spcPts val="800"/>
              </a:spcBef>
            </a:pPr>
            <a:r>
              <a:rPr lang="en-GB" sz="3200">
                <a:latin typeface="Calibri"/>
              </a:rPr>
              <a:t>What is E-safety?</a:t>
            </a:r>
          </a:p>
          <a:p>
            <a:pPr lvl="0" algn="l">
              <a:spcBef>
                <a:spcPts val="800"/>
              </a:spcBef>
            </a:pPr>
            <a:r>
              <a:rPr lang="en-GB" sz="3200">
                <a:latin typeface="Calibri"/>
              </a:rPr>
              <a:t>Is it important?</a:t>
            </a:r>
          </a:p>
          <a:p>
            <a:pPr lvl="0" algn="l">
              <a:spcBef>
                <a:spcPts val="800"/>
              </a:spcBef>
            </a:pPr>
            <a:r>
              <a:rPr lang="en-GB" sz="3200">
                <a:latin typeface="Calibri"/>
              </a:rPr>
              <a:t>E-Safety in school</a:t>
            </a:r>
          </a:p>
          <a:p>
            <a:pPr lvl="0" algn="l">
              <a:spcBef>
                <a:spcPts val="800"/>
              </a:spcBef>
            </a:pPr>
            <a:r>
              <a:rPr lang="en-GB" sz="3200">
                <a:latin typeface="Calibri"/>
              </a:rPr>
              <a:t>E-Safety outside school</a:t>
            </a:r>
          </a:p>
          <a:p>
            <a:pPr lvl="0" algn="l">
              <a:spcBef>
                <a:spcPts val="800"/>
              </a:spcBef>
            </a:pPr>
            <a:r>
              <a:rPr lang="en-GB" sz="3200">
                <a:latin typeface="Calibri"/>
              </a:rPr>
              <a:t>Supportive resources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8385" y="528642"/>
            <a:ext cx="4467228" cy="58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395" y="0"/>
            <a:ext cx="92707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95532" y="6206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1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How many of these acronyms do you know?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3928" y="1455258"/>
            <a:ext cx="3686175" cy="486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95532" y="6206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1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How many of these acronyms do you know?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4910" y="1757074"/>
            <a:ext cx="7770854" cy="4890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403649" y="3105832"/>
            <a:ext cx="6408709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2"/>
              </a:rPr>
              <a:t>https://www.youtube.com/watch?v=gGIDHrYKJ2s&amp;safe=active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768" y="3809317"/>
            <a:ext cx="4514850" cy="26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The Snowball Effect.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9900" y="3717026"/>
            <a:ext cx="8595588" cy="287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0503" y="2173793"/>
            <a:ext cx="8334371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You Tube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523" y="2060847"/>
            <a:ext cx="8672965" cy="4256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2538" y="1268757"/>
            <a:ext cx="9289773" cy="416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8617" y="1309685"/>
            <a:ext cx="8486774" cy="423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408" y="1196748"/>
            <a:ext cx="9074094" cy="5037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What is E-Safety?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2204865"/>
            <a:ext cx="8229600" cy="4119737"/>
          </a:xfrm>
        </p:spPr>
        <p:txBody>
          <a:bodyPr/>
          <a:lstStyle/>
          <a:p>
            <a:pPr lvl="0"/>
            <a:r>
              <a:rPr lang="en-GB"/>
              <a:t>Electronic media</a:t>
            </a:r>
          </a:p>
          <a:p>
            <a:pPr lvl="0"/>
            <a:r>
              <a:rPr lang="en-GB"/>
              <a:t>Safe practice in regard to anything digital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4206" y="332658"/>
            <a:ext cx="2295528" cy="199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804212">
            <a:off x="487202" y="4763878"/>
            <a:ext cx="2638428" cy="173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52852" y="5630655"/>
            <a:ext cx="4019546" cy="113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44206" y="3238073"/>
            <a:ext cx="2466978" cy="184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9550" y="3247738"/>
            <a:ext cx="1524003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59829" y="3429000"/>
            <a:ext cx="2552703" cy="1790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935483"/>
            <a:ext cx="3898772" cy="4389119"/>
          </a:xfrm>
        </p:spPr>
        <p:txBody>
          <a:bodyPr/>
          <a:lstStyle/>
          <a:p>
            <a:pPr marL="0" lvl="0" indent="0">
              <a:buNone/>
            </a:pPr>
            <a:r>
              <a:rPr lang="en-GB"/>
              <a:t>Near saturation of society by digital phenomena .</a:t>
            </a:r>
          </a:p>
          <a:p>
            <a:pPr marL="0" lvl="0" indent="0">
              <a:buNone/>
            </a:pPr>
            <a:endParaRPr lang="en-GB"/>
          </a:p>
          <a:p>
            <a:pPr marL="0" lvl="0" indent="0">
              <a:buNone/>
            </a:pPr>
            <a:r>
              <a:rPr lang="en-GB"/>
              <a:t>A fact of modern life, especially for OUR children…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404667"/>
            <a:ext cx="4412428" cy="623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40565" y="1097"/>
            <a:ext cx="10971044" cy="68569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3"/>
          <p:cNvSpPr/>
          <p:nvPr/>
        </p:nvSpPr>
        <p:spPr>
          <a:xfrm>
            <a:off x="1824959" y="5733260"/>
            <a:ext cx="6239975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0" i="0" u="none" strike="noStrike" kern="1200" cap="none" spc="0" baseline="0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onstantia"/>
              </a:rPr>
              <a:t>NO HIDING PLACE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515" y="188640"/>
            <a:ext cx="8568952" cy="636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39955" y="2060847"/>
            <a:ext cx="5256583" cy="3672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4814" y="327967"/>
            <a:ext cx="8334371" cy="6238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95532" y="6206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9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The benefits…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53760" y="2276874"/>
            <a:ext cx="8229600" cy="24482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685800" marR="0" lvl="0" indent="-6858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Enormous, free access to materials.</a:t>
            </a:r>
          </a:p>
          <a:p>
            <a:pPr marL="685800" marR="0" lvl="0" indent="-6858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Engagement, supports interests.</a:t>
            </a:r>
          </a:p>
          <a:p>
            <a:pPr marL="685800" marR="0" lvl="0" indent="-6858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Support for home learning.</a:t>
            </a:r>
          </a:p>
          <a:p>
            <a:pPr marL="685800" marR="0" lvl="0" indent="-6858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Communication opportunities.</a:t>
            </a:r>
          </a:p>
          <a:p>
            <a:pPr marL="685800" marR="0" lvl="0" indent="-6858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Develop key skills.</a:t>
            </a:r>
          </a:p>
          <a:p>
            <a:pPr marL="685800" marR="0" lvl="0" indent="-68580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800" b="0" i="0" u="none" strike="noStrike" kern="1200" cap="none" spc="0" baseline="0">
              <a:solidFill>
                <a:srgbClr val="04617B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23523" y="76470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9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Risk Vs Benefit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403844" y="155679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9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rPr>
              <a:t>How do we manage risks?</a:t>
            </a:r>
          </a:p>
        </p:txBody>
      </p:sp>
      <p:pic>
        <p:nvPicPr>
          <p:cNvPr id="4" name="Picture 2" descr="Image result for car seat belt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9550" y="2420892"/>
            <a:ext cx="2376260" cy="183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learning to swim">
            <a:hlinkClick r:id="rId5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42180" y="2390707"/>
            <a:ext cx="2869972" cy="184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Image result for crossing the road">
            <a:hlinkClick r:id="rId7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15460" y="2386108"/>
            <a:ext cx="2684980" cy="18526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24848" y="4296180"/>
            <a:ext cx="6578531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https://www.childrenscommissioner.gov.uk/publication/life-in-likes/ 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67715" y="4940969"/>
            <a:ext cx="7145304" cy="1917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159</TotalTime>
  <Words>175</Words>
  <Application>Microsoft Office PowerPoint</Application>
  <PresentationFormat>On-screen Show (4:3)</PresentationFormat>
  <Paragraphs>38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Flow</vt:lpstr>
      <vt:lpstr>for parents and carers</vt:lpstr>
      <vt:lpstr>Welcome</vt:lpstr>
      <vt:lpstr>What is E-Safety?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Snowball Effect.</vt:lpstr>
      <vt:lpstr>You Tube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Year 3</dc:creator>
  <cp:lastModifiedBy>Helen Harris</cp:lastModifiedBy>
  <cp:revision>7</cp:revision>
  <cp:lastPrinted>2019-03-26T15:48:05Z</cp:lastPrinted>
  <dcterms:created xsi:type="dcterms:W3CDTF">2019-02-15T13:57:18Z</dcterms:created>
  <dcterms:modified xsi:type="dcterms:W3CDTF">2019-04-05T13:14:01Z</dcterms:modified>
</cp:coreProperties>
</file>